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cIWx20gUzwEDdLcKR3W6GEEoe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4B4977-E0C4-4034-B81C-909FB9D0A757}">
  <a:tblStyle styleId="{844B4977-E0C4-4034-B81C-909FB9D0A7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565b949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2565b949f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56d206358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56d20635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56e2675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256e2675c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5529c776e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5529c776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56e2675c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56e2675c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56e2675c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256e2675c6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529c776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25529c776e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529c776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25529c776e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6e2675c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256e2675c6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56d20635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256d206358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5529c776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25529c776e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3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FBFA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6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6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7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7"/>
          <p:cNvSpPr txBox="1"/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" type="body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8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8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8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" type="body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2" type="body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9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9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" type="body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9"/>
          <p:cNvSpPr txBox="1"/>
          <p:nvPr>
            <p:ph idx="2" type="body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3" type="body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9"/>
          <p:cNvSpPr txBox="1"/>
          <p:nvPr>
            <p:ph idx="4" type="body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2C7CB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0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0"/>
          <p:cNvSpPr txBox="1"/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2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2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" type="body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22"/>
          <p:cNvSpPr txBox="1"/>
          <p:nvPr>
            <p:ph idx="2" type="body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3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3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/>
          <p:nvPr>
            <p:ph idx="2" type="pic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23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0" i="0" sz="4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b="0" i="0" sz="4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15.jpg"/><Relationship Id="rId6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8.jp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bstract background of luminous blue" id="118" name="Google Shape;118;p1"/>
          <p:cNvPicPr preferRelativeResize="0"/>
          <p:nvPr/>
        </p:nvPicPr>
        <p:blipFill rotWithShape="1">
          <a:blip r:embed="rId3">
            <a:alphaModFix/>
          </a:blip>
          <a:srcRect b="6" l="19714" r="7708" t="0"/>
          <a:stretch/>
        </p:blipFill>
        <p:spPr>
          <a:xfrm>
            <a:off x="20" y="10"/>
            <a:ext cx="866849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"/>
          <p:cNvSpPr/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1"/>
          <p:cNvSpPr txBox="1"/>
          <p:nvPr>
            <p:ph type="ctrTitle"/>
          </p:nvPr>
        </p:nvSpPr>
        <p:spPr>
          <a:xfrm>
            <a:off x="6629400" y="1311049"/>
            <a:ext cx="5300617" cy="37701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latin typeface="Arial"/>
                <a:ea typeface="Arial"/>
                <a:cs typeface="Arial"/>
                <a:sym typeface="Arial"/>
              </a:rPr>
              <a:t>Physical Layer Data Augmentation Techniques for Face Recognition and Face Emotion Classification</a:t>
            </a:r>
            <a:endParaRPr sz="6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r>
              <a:t/>
            </a:r>
            <a:endParaRPr sz="4800"/>
          </a:p>
        </p:txBody>
      </p:sp>
      <p:sp>
        <p:nvSpPr>
          <p:cNvPr id="121" name="Google Shape;121;p1"/>
          <p:cNvSpPr txBox="1"/>
          <p:nvPr>
            <p:ph idx="1" type="subTitle"/>
          </p:nvPr>
        </p:nvSpPr>
        <p:spPr>
          <a:xfrm>
            <a:off x="8441500" y="5310350"/>
            <a:ext cx="34884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760"/>
              <a:buNone/>
            </a:pPr>
            <a:r>
              <a:rPr b="1" lang="en-US" sz="6297"/>
              <a:t>Ashish Vinodkumar</a:t>
            </a:r>
            <a:r>
              <a:rPr lang="en-US" sz="6297"/>
              <a:t> </a:t>
            </a:r>
            <a:br>
              <a:rPr lang="en-US" sz="6297"/>
            </a:br>
            <a:r>
              <a:rPr lang="en-US" sz="6297"/>
              <a:t>Pranav Manjunath</a:t>
            </a:r>
            <a:endParaRPr sz="6297"/>
          </a:p>
          <a:p>
            <a:pPr indent="0" lvl="0" marL="0" rt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5517"/>
              <a:buNone/>
            </a:pPr>
            <a:r>
              <a:rPr lang="en-US" sz="3052"/>
              <a:t>Duke University</a:t>
            </a:r>
            <a:endParaRPr sz="3852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sp>
        <p:nvSpPr>
          <p:cNvPr id="122" name="Google Shape;122;p1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BAC0D7"/>
          </a:solidFill>
          <a:ln cap="flat" cmpd="sng" w="9525">
            <a:solidFill>
              <a:srgbClr val="BAC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dd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7503041" y="633619"/>
            <a:ext cx="4279383" cy="54959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"/>
          <p:cNvSpPr txBox="1"/>
          <p:nvPr>
            <p:ph type="ctrTitle"/>
          </p:nvPr>
        </p:nvSpPr>
        <p:spPr>
          <a:xfrm>
            <a:off x="7626476" y="1675305"/>
            <a:ext cx="3404594" cy="1106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2600"/>
              <a:t>Hyperparameters We Experimented With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2600"/>
          </a:p>
        </p:txBody>
      </p:sp>
      <p:sp>
        <p:nvSpPr>
          <p:cNvPr id="310" name="Google Shape;310;p5"/>
          <p:cNvSpPr/>
          <p:nvPr/>
        </p:nvSpPr>
        <p:spPr>
          <a:xfrm>
            <a:off x="7439033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7965691" y="2122470"/>
            <a:ext cx="3328416" cy="9144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"/>
          <p:cNvSpPr txBox="1"/>
          <p:nvPr>
            <p:ph idx="1" type="subTitle"/>
          </p:nvPr>
        </p:nvSpPr>
        <p:spPr>
          <a:xfrm>
            <a:off x="7775600" y="2235300"/>
            <a:ext cx="3708600" cy="4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We decided to use a VGG-16 Model with the following hyperparameters: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Learning Rate: </a:t>
            </a:r>
            <a:r>
              <a:rPr b="1" lang="en-US" sz="1400"/>
              <a:t>1e-3</a:t>
            </a:r>
            <a:r>
              <a:rPr lang="en-US" sz="1400"/>
              <a:t>, 1e-4, 1e-5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L2 Regularization: </a:t>
            </a:r>
            <a:r>
              <a:rPr b="1" lang="en-US" sz="1400"/>
              <a:t>1e-4, </a:t>
            </a:r>
            <a:r>
              <a:rPr lang="en-US" sz="1400"/>
              <a:t>1e-3, 1e-5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Dropout: </a:t>
            </a:r>
            <a:r>
              <a:rPr b="1" lang="en-US" sz="1400"/>
              <a:t>0.05</a:t>
            </a:r>
            <a:r>
              <a:rPr lang="en-US" sz="1400"/>
              <a:t>, 0.5, 0.6, 0.7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For Physical Layer Augmentation Techniques, we implemented the following: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Top-Half Mask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Bottom-Half Mask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One-Fourth Mask</a:t>
            </a:r>
            <a:endParaRPr sz="900"/>
          </a:p>
        </p:txBody>
      </p:sp>
      <p:pic>
        <p:nvPicPr>
          <p:cNvPr id="313" name="Google Shape;31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3" y="2930250"/>
            <a:ext cx="1647775" cy="16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900" y="3754138"/>
            <a:ext cx="1647775" cy="82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425" y="2930250"/>
            <a:ext cx="1647775" cy="82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4950" y="3381888"/>
            <a:ext cx="1647775" cy="123583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"/>
          <p:cNvSpPr txBox="1"/>
          <p:nvPr/>
        </p:nvSpPr>
        <p:spPr>
          <a:xfrm>
            <a:off x="3756500" y="46133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Bottom-Half Mask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5"/>
          <p:cNvSpPr txBox="1"/>
          <p:nvPr/>
        </p:nvSpPr>
        <p:spPr>
          <a:xfrm>
            <a:off x="1937213" y="46133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Top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-Half Mask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9" name="Google Shape;319;p5"/>
          <p:cNvSpPr txBox="1"/>
          <p:nvPr/>
        </p:nvSpPr>
        <p:spPr>
          <a:xfrm>
            <a:off x="117950" y="46133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Original Image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5"/>
          <p:cNvSpPr txBox="1"/>
          <p:nvPr/>
        </p:nvSpPr>
        <p:spPr>
          <a:xfrm>
            <a:off x="5474875" y="46437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One-Fourth Mask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6" name="Google Shape;326;p6"/>
          <p:cNvSpPr/>
          <p:nvPr/>
        </p:nvSpPr>
        <p:spPr>
          <a:xfrm>
            <a:off x="1903615" y="221673"/>
            <a:ext cx="8384770" cy="13326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2C7CB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6"/>
          <p:cNvSpPr txBox="1"/>
          <p:nvPr>
            <p:ph type="ctrTitle"/>
          </p:nvPr>
        </p:nvSpPr>
        <p:spPr>
          <a:xfrm>
            <a:off x="2103121" y="310343"/>
            <a:ext cx="7985759" cy="868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4000"/>
              <a:t>Results </a:t>
            </a:r>
            <a:endParaRPr/>
          </a:p>
        </p:txBody>
      </p:sp>
      <p:sp>
        <p:nvSpPr>
          <p:cNvPr id="328" name="Google Shape;328;p6"/>
          <p:cNvSpPr/>
          <p:nvPr/>
        </p:nvSpPr>
        <p:spPr>
          <a:xfrm>
            <a:off x="2483110" y="1211407"/>
            <a:ext cx="7225780" cy="68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6"/>
          <p:cNvSpPr txBox="1"/>
          <p:nvPr>
            <p:ph idx="1" type="subTitle"/>
          </p:nvPr>
        </p:nvSpPr>
        <p:spPr>
          <a:xfrm>
            <a:off x="2615738" y="1263807"/>
            <a:ext cx="6960524" cy="598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01600" lvl="0" marL="28575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69850" lvl="0" marL="5715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101600" lvl="0" marL="28575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12700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30" name="Google Shape;3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5" y="2777050"/>
            <a:ext cx="4147074" cy="35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750" y="2677725"/>
            <a:ext cx="7159576" cy="40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"/>
          <p:cNvSpPr txBox="1"/>
          <p:nvPr/>
        </p:nvSpPr>
        <p:spPr>
          <a:xfrm>
            <a:off x="6386075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1101675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6"/>
          <p:cNvSpPr txBox="1"/>
          <p:nvPr/>
        </p:nvSpPr>
        <p:spPr>
          <a:xfrm>
            <a:off x="790580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6"/>
          <p:cNvSpPr txBox="1"/>
          <p:nvPr/>
        </p:nvSpPr>
        <p:spPr>
          <a:xfrm>
            <a:off x="9461263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565b949fa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1" name="Google Shape;341;g12565b949fa_0_0"/>
          <p:cNvSpPr/>
          <p:nvPr/>
        </p:nvSpPr>
        <p:spPr>
          <a:xfrm>
            <a:off x="1903615" y="221673"/>
            <a:ext cx="8384700" cy="1332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2C7CB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2565b949fa_0_0"/>
          <p:cNvSpPr txBox="1"/>
          <p:nvPr>
            <p:ph type="ctrTitle"/>
          </p:nvPr>
        </p:nvSpPr>
        <p:spPr>
          <a:xfrm>
            <a:off x="2103121" y="310343"/>
            <a:ext cx="79857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Results (cont’d): Precision &amp; Recall</a:t>
            </a:r>
            <a:endParaRPr sz="4000"/>
          </a:p>
        </p:txBody>
      </p:sp>
      <p:sp>
        <p:nvSpPr>
          <p:cNvPr id="343" name="Google Shape;343;g12565b949fa_0_0"/>
          <p:cNvSpPr/>
          <p:nvPr/>
        </p:nvSpPr>
        <p:spPr>
          <a:xfrm>
            <a:off x="2483110" y="1211407"/>
            <a:ext cx="7225800" cy="68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Google Shape;344;g12565b949fa_0_0"/>
          <p:cNvSpPr txBox="1"/>
          <p:nvPr>
            <p:ph idx="1" type="subTitle"/>
          </p:nvPr>
        </p:nvSpPr>
        <p:spPr>
          <a:xfrm>
            <a:off x="2615738" y="1263807"/>
            <a:ext cx="6960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25000" lnSpcReduction="20000"/>
          </a:bodyPr>
          <a:lstStyle/>
          <a:p>
            <a:pPr indent="-101600" lvl="0" marL="28575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69850" lvl="0" marL="5715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101600" lvl="0" marL="28575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12700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5" name="Google Shape;345;g12565b949fa_0_0"/>
          <p:cNvSpPr txBox="1"/>
          <p:nvPr/>
        </p:nvSpPr>
        <p:spPr>
          <a:xfrm>
            <a:off x="6386075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6" name="Google Shape;346;g12565b949fa_0_0"/>
          <p:cNvSpPr txBox="1"/>
          <p:nvPr/>
        </p:nvSpPr>
        <p:spPr>
          <a:xfrm>
            <a:off x="1101675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7" name="Google Shape;347;g12565b949fa_0_0"/>
          <p:cNvSpPr txBox="1"/>
          <p:nvPr/>
        </p:nvSpPr>
        <p:spPr>
          <a:xfrm>
            <a:off x="7905800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8" name="Google Shape;348;g12565b949fa_0_0"/>
          <p:cNvSpPr txBox="1"/>
          <p:nvPr/>
        </p:nvSpPr>
        <p:spPr>
          <a:xfrm>
            <a:off x="9461263" y="4598800"/>
            <a:ext cx="3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9" name="Google Shape;349;g12565b949f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63" y="3052625"/>
            <a:ext cx="40481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2565b949f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3913" y="3052615"/>
            <a:ext cx="40481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2565b949fa_0_0"/>
          <p:cNvSpPr txBox="1"/>
          <p:nvPr/>
        </p:nvSpPr>
        <p:spPr>
          <a:xfrm>
            <a:off x="1054175" y="2345225"/>
            <a:ext cx="390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venir"/>
                <a:ea typeface="Avenir"/>
                <a:cs typeface="Avenir"/>
                <a:sym typeface="Avenir"/>
              </a:rPr>
              <a:t>Precision</a:t>
            </a:r>
            <a:endParaRPr b="1" sz="2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2" name="Google Shape;352;g12565b949fa_0_0"/>
          <p:cNvSpPr txBox="1"/>
          <p:nvPr/>
        </p:nvSpPr>
        <p:spPr>
          <a:xfrm>
            <a:off x="6883638" y="2467625"/>
            <a:ext cx="390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venir"/>
                <a:ea typeface="Avenir"/>
                <a:cs typeface="Avenir"/>
                <a:sym typeface="Avenir"/>
              </a:rPr>
              <a:t>Recall</a:t>
            </a:r>
            <a:endParaRPr b="1" sz="26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56d206358_0_84"/>
          <p:cNvSpPr txBox="1"/>
          <p:nvPr>
            <p:ph type="ctrTitle"/>
          </p:nvPr>
        </p:nvSpPr>
        <p:spPr>
          <a:xfrm>
            <a:off x="576075" y="899658"/>
            <a:ext cx="11036700" cy="1161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58" name="Google Shape;358;g1256d206358_0_84"/>
          <p:cNvSpPr txBox="1"/>
          <p:nvPr>
            <p:ph idx="1" type="subTitle"/>
          </p:nvPr>
        </p:nvSpPr>
        <p:spPr>
          <a:xfrm>
            <a:off x="576075" y="2214928"/>
            <a:ext cx="11036700" cy="372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We can remove ¼ pixels and still achieve near baseline accuracy.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Each masked model performs the best when predicting the emotion Happy.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As expected, the model performance indicates that the forehead is not extremely important while predicting face emotions.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More importantly, the bottom half of the face is critical in predicting these facial emotions.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56e2675c6_0_5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1256e2675c6_0_5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256e2675c6_0_5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1256e2675c6_0_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g1256e2675c6_0_5"/>
          <p:cNvSpPr txBox="1"/>
          <p:nvPr>
            <p:ph type="ctrTitle"/>
          </p:nvPr>
        </p:nvSpPr>
        <p:spPr>
          <a:xfrm>
            <a:off x="4906045" y="2092324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Flask Web-App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Home Page</a:t>
            </a:r>
            <a:endParaRPr sz="5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</p:txBody>
      </p:sp>
      <p:pic>
        <p:nvPicPr>
          <p:cNvPr descr="Abstract background of luminous blue" id="368" name="Google Shape;368;g1256e2675c6_0_5"/>
          <p:cNvPicPr preferRelativeResize="0"/>
          <p:nvPr/>
        </p:nvPicPr>
        <p:blipFill rotWithShape="1">
          <a:blip r:embed="rId3">
            <a:alphaModFix/>
          </a:blip>
          <a:srcRect b="0" l="36490" r="25735" t="0"/>
          <a:stretch/>
        </p:blipFill>
        <p:spPr>
          <a:xfrm>
            <a:off x="20" y="10"/>
            <a:ext cx="4505303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256e2675c6_0_5"/>
          <p:cNvSpPr/>
          <p:nvPr/>
        </p:nvSpPr>
        <p:spPr>
          <a:xfrm rot="5400000">
            <a:off x="5317906" y="36338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1256e2675c6_0_5"/>
          <p:cNvSpPr/>
          <p:nvPr/>
        </p:nvSpPr>
        <p:spPr>
          <a:xfrm>
            <a:off x="5099266" y="2935541"/>
            <a:ext cx="6217800" cy="183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1256e2675c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150" y="3232250"/>
            <a:ext cx="7337225" cy="31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25529c776e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12" y="1187050"/>
            <a:ext cx="11032175" cy="52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25529c776e_0_39"/>
          <p:cNvSpPr txBox="1"/>
          <p:nvPr>
            <p:ph idx="4294967295" type="ctrTitle"/>
          </p:nvPr>
        </p:nvSpPr>
        <p:spPr>
          <a:xfrm>
            <a:off x="2959645" y="187224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Step-1 Face Detection</a:t>
            </a:r>
            <a:endParaRPr sz="5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56e2675c6_0_35"/>
          <p:cNvSpPr txBox="1"/>
          <p:nvPr>
            <p:ph idx="4294967295" type="ctrTitle"/>
          </p:nvPr>
        </p:nvSpPr>
        <p:spPr>
          <a:xfrm>
            <a:off x="2364151" y="187225"/>
            <a:ext cx="74637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Step-2 Emotion Detection</a:t>
            </a:r>
            <a:endParaRPr sz="5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</p:txBody>
      </p:sp>
      <p:pic>
        <p:nvPicPr>
          <p:cNvPr id="383" name="Google Shape;383;g1256e2675c6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75" y="1074550"/>
            <a:ext cx="11065450" cy="56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56e2675c6_0_48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1256e2675c6_0_48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1256e2675c6_0_48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256e2675c6_0_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g1256e2675c6_0_48"/>
          <p:cNvSpPr txBox="1"/>
          <p:nvPr>
            <p:ph type="ctrTitle"/>
          </p:nvPr>
        </p:nvSpPr>
        <p:spPr>
          <a:xfrm>
            <a:off x="4631225" y="907875"/>
            <a:ext cx="74385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en-US" sz="5200"/>
              <a:t>Step-2 (cont’d) </a:t>
            </a:r>
            <a:r>
              <a:rPr lang="en-US" sz="5200"/>
              <a:t>Emotion Detection Classification </a:t>
            </a:r>
            <a:endParaRPr sz="5200"/>
          </a:p>
        </p:txBody>
      </p:sp>
      <p:pic>
        <p:nvPicPr>
          <p:cNvPr descr="Abstract background of luminous blue" id="393" name="Google Shape;393;g1256e2675c6_0_48"/>
          <p:cNvPicPr preferRelativeResize="0"/>
          <p:nvPr/>
        </p:nvPicPr>
        <p:blipFill rotWithShape="1">
          <a:blip r:embed="rId3">
            <a:alphaModFix/>
          </a:blip>
          <a:srcRect b="0" l="36490" r="25735" t="0"/>
          <a:stretch/>
        </p:blipFill>
        <p:spPr>
          <a:xfrm>
            <a:off x="20" y="10"/>
            <a:ext cx="4505303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256e2675c6_0_48"/>
          <p:cNvSpPr/>
          <p:nvPr/>
        </p:nvSpPr>
        <p:spPr>
          <a:xfrm rot="5400000">
            <a:off x="5317906" y="36338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1256e2675c6_0_48"/>
          <p:cNvSpPr/>
          <p:nvPr/>
        </p:nvSpPr>
        <p:spPr>
          <a:xfrm>
            <a:off x="5099266" y="2935541"/>
            <a:ext cx="6217800" cy="183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256e2675c6_0_48"/>
          <p:cNvSpPr txBox="1"/>
          <p:nvPr>
            <p:ph idx="1" type="subTitle"/>
          </p:nvPr>
        </p:nvSpPr>
        <p:spPr>
          <a:xfrm>
            <a:off x="4847988" y="3046476"/>
            <a:ext cx="7129200" cy="3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Best-Model Classification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One-Fourth Mask Model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Majority Ensemble Voting Classification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Pools the classification results from baseline (no-mask), top-half mask, bottom-mask, and one-fourth mask models.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Votes on the majority classification, to identify winning label.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en-US" sz="2000"/>
              <a:t>In case of tie, the best model classification is used as a tiebreaker.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2" name="Google Shape;402;p10"/>
          <p:cNvSpPr txBox="1"/>
          <p:nvPr>
            <p:ph type="ctrTitle"/>
          </p:nvPr>
        </p:nvSpPr>
        <p:spPr>
          <a:xfrm>
            <a:off x="5195124" y="316820"/>
            <a:ext cx="5489302" cy="9108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r>
              <a:rPr lang="en-US" sz="4800"/>
              <a:t>References</a:t>
            </a:r>
            <a:endParaRPr/>
          </a:p>
        </p:txBody>
      </p:sp>
      <p:sp>
        <p:nvSpPr>
          <p:cNvPr id="403" name="Google Shape;403;p10"/>
          <p:cNvSpPr txBox="1"/>
          <p:nvPr>
            <p:ph idx="1" type="subTitle"/>
          </p:nvPr>
        </p:nvSpPr>
        <p:spPr>
          <a:xfrm>
            <a:off x="477981" y="4872922"/>
            <a:ext cx="3933306" cy="120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404" name="Google Shape;404;p10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0"/>
          <p:cNvSpPr/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4920551" y="1348300"/>
            <a:ext cx="6959400" cy="55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Pei, Zhao, et al. “(PDF) Face Recognition via Deep Learning Using Data Augmentation Based on Orthogonal Experiments.” </a:t>
            </a:r>
            <a:r>
              <a:rPr i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ResearchGate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https://www.researchgate.net/publication/336061375_Face_Recognition_via_Deep_Learning_Using_Data_Augmentation_Based_on_Orthogonal_Experiments.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Li, Jessica. “Labelled Faces in the Wild (LFW) Dataset.” </a:t>
            </a:r>
            <a:r>
              <a:rPr i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17 May 2018, https://www.kaggle.com/jessicali9530/lfw-dataset.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Oheix, Jonathan. “Face Expression Recognition Dataset.” </a:t>
            </a:r>
            <a:r>
              <a:rPr i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3 Jan. 2019, https://www.kaggle.com/jonathanoheix/face-expression-recognition-dataset/discussion/152419.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“Cascade Classifier.” </a:t>
            </a:r>
            <a:r>
              <a:rPr i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https://docs.opencv.org/3.4/db/d28/tutorial_cascade_classifier.html.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Porcu, Simone, et al. </a:t>
            </a:r>
            <a:r>
              <a:rPr i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of Data Augmentation Techniques for Facial ...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https://www.researchgate.net/publication/345940392_Evaluation_of_Data_Augmentation_Techniques_for_Facial_Expression_Recognition_Systems. 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bstract background of luminous blue" id="407" name="Google Shape;407;p10"/>
          <p:cNvPicPr preferRelativeResize="0"/>
          <p:nvPr/>
        </p:nvPicPr>
        <p:blipFill rotWithShape="1">
          <a:blip r:embed="rId3">
            <a:alphaModFix/>
          </a:blip>
          <a:srcRect b="-1" l="36492" r="25732" t="0"/>
          <a:stretch/>
        </p:blipFill>
        <p:spPr>
          <a:xfrm>
            <a:off x="123391" y="10"/>
            <a:ext cx="4505305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3393" y="141968"/>
            <a:ext cx="87630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bstract background of luminous blue" id="414" name="Google Shape;414;p11"/>
          <p:cNvPicPr preferRelativeResize="0"/>
          <p:nvPr/>
        </p:nvPicPr>
        <p:blipFill rotWithShape="1">
          <a:blip r:embed="rId3">
            <a:alphaModFix/>
          </a:blip>
          <a:srcRect b="641" l="0" r="0" t="1533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1"/>
          <p:cNvSpPr/>
          <p:nvPr/>
        </p:nvSpPr>
        <p:spPr>
          <a:xfrm rot="-5400000">
            <a:off x="3799868" y="-1534136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6" name="Google Shape;416;p11"/>
          <p:cNvSpPr txBox="1"/>
          <p:nvPr>
            <p:ph type="ctrTitle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venir"/>
              <a:buNone/>
            </a:pPr>
            <a:r>
              <a:rPr lang="en-US" sz="6600"/>
              <a:t>Thank You!</a:t>
            </a:r>
            <a:endParaRPr/>
          </a:p>
        </p:txBody>
      </p:sp>
      <p:sp>
        <p:nvSpPr>
          <p:cNvPr id="417" name="Google Shape;417;p11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bstract background of luminous blue" id="132" name="Google Shape;132;p3"/>
          <p:cNvPicPr preferRelativeResize="0"/>
          <p:nvPr/>
        </p:nvPicPr>
        <p:blipFill rotWithShape="1">
          <a:blip r:embed="rId3">
            <a:alphaModFix/>
          </a:blip>
          <a:srcRect b="-1" l="34600" r="23841" t="0"/>
          <a:stretch/>
        </p:blipFill>
        <p:spPr>
          <a:xfrm>
            <a:off x="379025" y="0"/>
            <a:ext cx="5080497" cy="6858000"/>
          </a:xfrm>
          <a:custGeom>
            <a:rect b="b" l="l" r="r" t="t"/>
            <a:pathLst>
              <a:path extrusionOk="0" h="6858000" w="4956582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0" y="0"/>
            <a:ext cx="3945815" cy="6858000"/>
          </a:xfrm>
          <a:custGeom>
            <a:rect b="b" l="l" r="r" t="t"/>
            <a:pathLst>
              <a:path extrusionOk="0" h="6858000" w="3945815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1" y="0"/>
            <a:ext cx="3936670" cy="6858000"/>
          </a:xfrm>
          <a:custGeom>
            <a:rect b="b" l="l" r="r" t="t"/>
            <a:pathLst>
              <a:path extrusionOk="0" h="6858000" w="393667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>
            <p:ph type="ctrTitle"/>
          </p:nvPr>
        </p:nvSpPr>
        <p:spPr>
          <a:xfrm>
            <a:off x="621792" y="1161288"/>
            <a:ext cx="2903843" cy="452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/>
              <a:t>Objectives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t/>
            </a:r>
            <a:endParaRPr sz="3200"/>
          </a:p>
        </p:txBody>
      </p:sp>
      <p:sp>
        <p:nvSpPr>
          <p:cNvPr id="136" name="Google Shape;136;p3"/>
          <p:cNvSpPr/>
          <p:nvPr/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 txBox="1"/>
          <p:nvPr>
            <p:ph idx="1" type="subTitle"/>
          </p:nvPr>
        </p:nvSpPr>
        <p:spPr>
          <a:xfrm>
            <a:off x="5981500" y="932700"/>
            <a:ext cx="5588700" cy="49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To build a Deep Learning Model that can accurately detect faces and predict face emotions.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286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Understand if adding physical layer augmentation techniques to train a Deep Learning Model will help improve model performance, while reducing the number of pixels used.</a:t>
            </a:r>
            <a:endParaRPr/>
          </a:p>
          <a:p>
            <a:pPr indent="-22860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Compare the model results for various physical layer augmentation techniques and conclude which technique performs the best when predicting Face Emotions.</a:t>
            </a:r>
            <a:endParaRPr/>
          </a:p>
          <a:p>
            <a:pPr indent="-1206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10795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6" name="Google Shape;146;p2"/>
          <p:cNvSpPr txBox="1"/>
          <p:nvPr>
            <p:ph type="ctrTitle"/>
          </p:nvPr>
        </p:nvSpPr>
        <p:spPr>
          <a:xfrm>
            <a:off x="7255564" y="834888"/>
            <a:ext cx="4314645" cy="12689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/>
              <a:t>Abstract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t/>
            </a:r>
            <a:endParaRPr sz="3200"/>
          </a:p>
        </p:txBody>
      </p:sp>
      <p:pic>
        <p:nvPicPr>
          <p:cNvPr descr="Abstract background of luminous blue" id="147" name="Google Shape;147;p2"/>
          <p:cNvPicPr preferRelativeResize="0"/>
          <p:nvPr/>
        </p:nvPicPr>
        <p:blipFill rotWithShape="1">
          <a:blip r:embed="rId3">
            <a:alphaModFix/>
          </a:blip>
          <a:srcRect b="-1" l="27217" r="16458" t="0"/>
          <a:stretch/>
        </p:blipFill>
        <p:spPr>
          <a:xfrm>
            <a:off x="-1137026" y="0"/>
            <a:ext cx="5592282" cy="6858000"/>
          </a:xfrm>
          <a:custGeom>
            <a:rect b="b" l="l" r="r" t="t"/>
            <a:pathLst>
              <a:path extrusionOk="0" h="6858000" w="6717456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</p:pic>
      <p:sp>
        <p:nvSpPr>
          <p:cNvPr id="148" name="Google Shape;148;p2"/>
          <p:cNvSpPr/>
          <p:nvPr/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"/>
          <p:cNvSpPr txBox="1"/>
          <p:nvPr>
            <p:ph idx="1" type="subTitle"/>
          </p:nvPr>
        </p:nvSpPr>
        <p:spPr>
          <a:xfrm>
            <a:off x="4702300" y="568150"/>
            <a:ext cx="7145400" cy="52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We explored various physical layer augmentation techniques such as top-half mask, bottom-half mask, one-fourth mask on the Face Emotion Classification Dataset.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 We used a VGG-16 model architecture for Face Emotion Classification. 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We further used the following metrics to assess performance:</a:t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Accuracy</a:t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Precision</a:t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Recall</a:t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F1 Score</a:t>
            </a:r>
            <a:endParaRPr sz="1600"/>
          </a:p>
          <a:p>
            <a:pPr indent="8255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4"/>
          <p:cNvSpPr txBox="1"/>
          <p:nvPr>
            <p:ph type="ctrTitle"/>
          </p:nvPr>
        </p:nvSpPr>
        <p:spPr>
          <a:xfrm>
            <a:off x="3689245" y="2041212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Data Source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475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</p:txBody>
      </p:sp>
      <p:pic>
        <p:nvPicPr>
          <p:cNvPr descr="Abstract background of luminous blue" id="160" name="Google Shape;160;p4"/>
          <p:cNvPicPr preferRelativeResize="0"/>
          <p:nvPr/>
        </p:nvPicPr>
        <p:blipFill rotWithShape="1">
          <a:blip r:embed="rId3">
            <a:alphaModFix/>
          </a:blip>
          <a:srcRect b="-1" l="36492" r="25732" t="0"/>
          <a:stretch/>
        </p:blipFill>
        <p:spPr>
          <a:xfrm>
            <a:off x="24" y="0"/>
            <a:ext cx="35446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/>
          <p:nvPr/>
        </p:nvSpPr>
        <p:spPr>
          <a:xfrm>
            <a:off x="3689250" y="1597600"/>
            <a:ext cx="80334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/>
          <p:nvPr>
            <p:ph idx="1" type="subTitle"/>
          </p:nvPr>
        </p:nvSpPr>
        <p:spPr>
          <a:xfrm>
            <a:off x="3689250" y="1821475"/>
            <a:ext cx="80334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457200" rtl="0" algn="l">
              <a:lnSpc>
                <a:spcPct val="122222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02124"/>
                </a:solidFill>
              </a:rPr>
              <a:t>Took a subset of the </a:t>
            </a:r>
            <a:r>
              <a:rPr b="1" lang="en-US" sz="1800">
                <a:solidFill>
                  <a:srgbClr val="202124"/>
                </a:solidFill>
              </a:rPr>
              <a:t>“Face expression recognition dataset”</a:t>
            </a:r>
            <a:r>
              <a:rPr lang="en-US" sz="1800">
                <a:solidFill>
                  <a:srgbClr val="202124"/>
                </a:solidFill>
              </a:rPr>
              <a:t> by Jonathan Oheix on Kaggle. Consists of only grayscale (black-and-white) images.</a:t>
            </a:r>
            <a:endParaRPr sz="18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962"/>
          </a:p>
        </p:txBody>
      </p:sp>
      <p:pic>
        <p:nvPicPr>
          <p:cNvPr id="163" name="Google Shape;16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463" y="4556600"/>
            <a:ext cx="1954860" cy="186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3455" y="4556600"/>
            <a:ext cx="1954860" cy="186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2440" y="4556600"/>
            <a:ext cx="1954860" cy="18609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6;p4"/>
          <p:cNvGraphicFramePr/>
          <p:nvPr/>
        </p:nvGraphicFramePr>
        <p:xfrm>
          <a:off x="4228050" y="30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{844B4977-E0C4-4034-B81C-909FB9D0A757}</a:tableStyleId>
              </a:tblPr>
              <a:tblGrid>
                <a:gridCol w="2337150"/>
                <a:gridCol w="2337150"/>
                <a:gridCol w="2337150"/>
              </a:tblGrid>
              <a:tr h="63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Avenir"/>
                          <a:ea typeface="Avenir"/>
                          <a:cs typeface="Avenir"/>
                          <a:sym typeface="Avenir"/>
                        </a:rPr>
                        <a:t>Happy</a:t>
                      </a:r>
                      <a:endParaRPr b="1" sz="27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Avenir"/>
                          <a:ea typeface="Avenir"/>
                          <a:cs typeface="Avenir"/>
                          <a:sym typeface="Avenir"/>
                        </a:rPr>
                        <a:t>Neutral</a:t>
                      </a:r>
                      <a:endParaRPr b="1" sz="27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Avenir"/>
                          <a:ea typeface="Avenir"/>
                          <a:cs typeface="Avenir"/>
                          <a:sym typeface="Avenir"/>
                        </a:rPr>
                        <a:t>Sad</a:t>
                      </a:r>
                      <a:endParaRPr b="1" sz="27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631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62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8989 Image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62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6198 Images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62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6077 Images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29c776e_0_16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25529c776e_0_16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25529c776e_0_16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25529c776e_0_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g125529c776e_0_16"/>
          <p:cNvSpPr txBox="1"/>
          <p:nvPr>
            <p:ph type="ctrTitle"/>
          </p:nvPr>
        </p:nvSpPr>
        <p:spPr>
          <a:xfrm>
            <a:off x="4079170" y="2041212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83"/>
              <a:buFont typeface="Avenir"/>
              <a:buNone/>
            </a:pPr>
            <a:r>
              <a:rPr lang="en-US" sz="5088"/>
              <a:t>Tackling Data Bias</a:t>
            </a:r>
            <a:endParaRPr sz="7888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5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</p:txBody>
      </p:sp>
      <p:pic>
        <p:nvPicPr>
          <p:cNvPr descr="Abstract background of luminous blue" id="176" name="Google Shape;176;g125529c776e_0_16"/>
          <p:cNvPicPr preferRelativeResize="0"/>
          <p:nvPr/>
        </p:nvPicPr>
        <p:blipFill rotWithShape="1">
          <a:blip r:embed="rId3">
            <a:alphaModFix/>
          </a:blip>
          <a:srcRect b="0" l="36490" r="25735" t="0"/>
          <a:stretch/>
        </p:blipFill>
        <p:spPr>
          <a:xfrm>
            <a:off x="24" y="0"/>
            <a:ext cx="3729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25529c776e_0_16"/>
          <p:cNvSpPr/>
          <p:nvPr/>
        </p:nvSpPr>
        <p:spPr>
          <a:xfrm rot="5400000">
            <a:off x="5317906" y="36338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25529c776e_0_16"/>
          <p:cNvSpPr/>
          <p:nvPr/>
        </p:nvSpPr>
        <p:spPr>
          <a:xfrm>
            <a:off x="4274902" y="1652425"/>
            <a:ext cx="76986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25529c776e_0_16"/>
          <p:cNvSpPr txBox="1"/>
          <p:nvPr>
            <p:ph idx="1" type="subTitle"/>
          </p:nvPr>
        </p:nvSpPr>
        <p:spPr>
          <a:xfrm>
            <a:off x="4274900" y="2041200"/>
            <a:ext cx="75828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7994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venir"/>
              <a:buChar char="•"/>
            </a:pPr>
            <a:r>
              <a:rPr lang="en-US" sz="2262"/>
              <a:t>Ensured that there were at least 5000 images in training for each emotion</a:t>
            </a:r>
            <a:endParaRPr sz="2262"/>
          </a:p>
          <a:p>
            <a:pPr indent="-257994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63"/>
              <a:buFont typeface="Avenir"/>
              <a:buChar char="•"/>
            </a:pPr>
            <a:r>
              <a:rPr lang="en-US" sz="2262"/>
              <a:t>Balanced proportion of males and females</a:t>
            </a:r>
            <a:endParaRPr sz="2262"/>
          </a:p>
          <a:p>
            <a:pPr indent="-257994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63"/>
              <a:buFont typeface="Avenir"/>
              <a:buChar char="•"/>
            </a:pPr>
            <a:r>
              <a:rPr lang="en-US" sz="2262"/>
              <a:t>Various races present in the dataset</a:t>
            </a:r>
            <a:endParaRPr sz="2262"/>
          </a:p>
          <a:p>
            <a:pPr indent="-257994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63"/>
              <a:buFont typeface="Avenir"/>
              <a:buChar char="•"/>
            </a:pPr>
            <a:r>
              <a:rPr lang="en-US" sz="2262"/>
              <a:t>Various </a:t>
            </a:r>
            <a:r>
              <a:rPr lang="en-US" sz="2262"/>
              <a:t>facial</a:t>
            </a:r>
            <a:r>
              <a:rPr lang="en-US" sz="2262"/>
              <a:t> views (front and side views)</a:t>
            </a:r>
            <a:endParaRPr sz="2262"/>
          </a:p>
          <a:p>
            <a:pPr indent="-257994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63"/>
              <a:buFont typeface="Avenir"/>
              <a:buChar char="•"/>
            </a:pPr>
            <a:r>
              <a:rPr lang="en-US" sz="2262"/>
              <a:t>Balanced proportion of age groups  </a:t>
            </a:r>
            <a:endParaRPr sz="2262"/>
          </a:p>
          <a:p>
            <a:pPr indent="57150" lvl="0" marL="57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11430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1143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5529c776e_0_43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125529c776e_0_43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25529c776e_0_43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25529c776e_0_43"/>
          <p:cNvSpPr/>
          <p:nvPr/>
        </p:nvSpPr>
        <p:spPr>
          <a:xfrm>
            <a:off x="-36307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fd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g125529c776e_0_43"/>
          <p:cNvSpPr txBox="1"/>
          <p:nvPr>
            <p:ph type="ctrTitle"/>
          </p:nvPr>
        </p:nvSpPr>
        <p:spPr>
          <a:xfrm>
            <a:off x="4079170" y="2041212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83"/>
              <a:buFont typeface="Avenir"/>
              <a:buNone/>
            </a:pPr>
            <a:r>
              <a:rPr lang="en-US" sz="5088"/>
              <a:t>Methodology</a:t>
            </a:r>
            <a:endParaRPr sz="7888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5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</p:txBody>
      </p:sp>
      <p:pic>
        <p:nvPicPr>
          <p:cNvPr descr="Abstract background of luminous blue" id="189" name="Google Shape;189;g125529c776e_0_43"/>
          <p:cNvPicPr preferRelativeResize="0"/>
          <p:nvPr/>
        </p:nvPicPr>
        <p:blipFill rotWithShape="1">
          <a:blip r:embed="rId3">
            <a:alphaModFix/>
          </a:blip>
          <a:srcRect b="0" l="36490" r="25735" t="0"/>
          <a:stretch/>
        </p:blipFill>
        <p:spPr>
          <a:xfrm>
            <a:off x="24" y="0"/>
            <a:ext cx="3729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25529c776e_0_43"/>
          <p:cNvSpPr/>
          <p:nvPr/>
        </p:nvSpPr>
        <p:spPr>
          <a:xfrm rot="5400000">
            <a:off x="5317906" y="36338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25529c776e_0_43"/>
          <p:cNvSpPr/>
          <p:nvPr/>
        </p:nvSpPr>
        <p:spPr>
          <a:xfrm>
            <a:off x="4274902" y="1652425"/>
            <a:ext cx="76986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25529c776e_0_43"/>
          <p:cNvSpPr txBox="1"/>
          <p:nvPr/>
        </p:nvSpPr>
        <p:spPr>
          <a:xfrm>
            <a:off x="4344450" y="2312354"/>
            <a:ext cx="7968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Image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g125529c776e_0_43"/>
          <p:cNvSpPr txBox="1"/>
          <p:nvPr/>
        </p:nvSpPr>
        <p:spPr>
          <a:xfrm>
            <a:off x="5532500" y="2204650"/>
            <a:ext cx="1058400" cy="615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Face Detection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g125529c776e_0_43"/>
          <p:cNvSpPr txBox="1"/>
          <p:nvPr/>
        </p:nvSpPr>
        <p:spPr>
          <a:xfrm>
            <a:off x="8604800" y="2204650"/>
            <a:ext cx="1301100" cy="615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Face Emotion Classifier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g125529c776e_0_43"/>
          <p:cNvSpPr txBox="1"/>
          <p:nvPr/>
        </p:nvSpPr>
        <p:spPr>
          <a:xfrm>
            <a:off x="10443800" y="2309950"/>
            <a:ext cx="1130700" cy="4002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Predictions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96" name="Google Shape;196;g125529c776e_0_43"/>
          <p:cNvCxnSpPr/>
          <p:nvPr/>
        </p:nvCxnSpPr>
        <p:spPr>
          <a:xfrm>
            <a:off x="5141250" y="2507654"/>
            <a:ext cx="3765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g125529c776e_0_43"/>
          <p:cNvCxnSpPr>
            <a:endCxn id="198" idx="1"/>
          </p:cNvCxnSpPr>
          <p:nvPr/>
        </p:nvCxnSpPr>
        <p:spPr>
          <a:xfrm>
            <a:off x="6590875" y="2507650"/>
            <a:ext cx="5643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g125529c776e_0_43"/>
          <p:cNvCxnSpPr/>
          <p:nvPr/>
        </p:nvCxnSpPr>
        <p:spPr>
          <a:xfrm>
            <a:off x="9905912" y="2510050"/>
            <a:ext cx="53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g125529c776e_0_43"/>
          <p:cNvSpPr/>
          <p:nvPr/>
        </p:nvSpPr>
        <p:spPr>
          <a:xfrm>
            <a:off x="8879750" y="3266975"/>
            <a:ext cx="751200" cy="645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Custom VGG-16 Model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g125529c776e_0_43"/>
          <p:cNvSpPr/>
          <p:nvPr/>
        </p:nvSpPr>
        <p:spPr>
          <a:xfrm>
            <a:off x="5517750" y="3154475"/>
            <a:ext cx="1058400" cy="873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Haar Feature based OpenCV Cascade Classifier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2" name="Google Shape;202;g125529c776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775" y="4665000"/>
            <a:ext cx="1606248" cy="9492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g125529c776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375" y="4667400"/>
            <a:ext cx="1606248" cy="949201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g125529c776e_0_43"/>
          <p:cNvSpPr/>
          <p:nvPr/>
        </p:nvSpPr>
        <p:spPr>
          <a:xfrm>
            <a:off x="6464250" y="4719225"/>
            <a:ext cx="283200" cy="35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125529c776e_0_43"/>
          <p:cNvPicPr preferRelativeResize="0"/>
          <p:nvPr/>
        </p:nvPicPr>
        <p:blipFill rotWithShape="1">
          <a:blip r:embed="rId4">
            <a:alphaModFix/>
          </a:blip>
          <a:srcRect b="54477" l="48088" r="34280" t="8227"/>
          <a:stretch/>
        </p:blipFill>
        <p:spPr>
          <a:xfrm>
            <a:off x="7527975" y="4962600"/>
            <a:ext cx="283200" cy="35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g125529c776e_0_43"/>
          <p:cNvSpPr txBox="1"/>
          <p:nvPr/>
        </p:nvSpPr>
        <p:spPr>
          <a:xfrm>
            <a:off x="7155175" y="2204650"/>
            <a:ext cx="870900" cy="615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Physical Masks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6" name="Google Shape;206;g125529c776e_0_43"/>
          <p:cNvCxnSpPr/>
          <p:nvPr/>
        </p:nvCxnSpPr>
        <p:spPr>
          <a:xfrm>
            <a:off x="8026075" y="2510050"/>
            <a:ext cx="5643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7" name="Google Shape;207;g125529c776e_0_43"/>
          <p:cNvPicPr preferRelativeResize="0"/>
          <p:nvPr/>
        </p:nvPicPr>
        <p:blipFill rotWithShape="1">
          <a:blip r:embed="rId4">
            <a:alphaModFix/>
          </a:blip>
          <a:srcRect b="54476" l="48088" r="34280" t="28742"/>
          <a:stretch/>
        </p:blipFill>
        <p:spPr>
          <a:xfrm>
            <a:off x="8166525" y="4559937"/>
            <a:ext cx="283200" cy="159276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g125529c776e_0_43"/>
          <p:cNvPicPr preferRelativeResize="0"/>
          <p:nvPr/>
        </p:nvPicPr>
        <p:blipFill rotWithShape="1">
          <a:blip r:embed="rId4">
            <a:alphaModFix/>
          </a:blip>
          <a:srcRect b="69218" l="48088" r="34280" t="8227"/>
          <a:stretch/>
        </p:blipFill>
        <p:spPr>
          <a:xfrm>
            <a:off x="8166625" y="5036200"/>
            <a:ext cx="283200" cy="21407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g125529c776e_0_43"/>
          <p:cNvPicPr preferRelativeResize="0"/>
          <p:nvPr/>
        </p:nvPicPr>
        <p:blipFill rotWithShape="1">
          <a:blip r:embed="rId4">
            <a:alphaModFix/>
          </a:blip>
          <a:srcRect b="54476" l="51069" r="36747" t="16453"/>
          <a:stretch/>
        </p:blipFill>
        <p:spPr>
          <a:xfrm>
            <a:off x="8210375" y="5499150"/>
            <a:ext cx="239448" cy="275924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g125529c776e_0_43"/>
          <p:cNvSpPr txBox="1"/>
          <p:nvPr/>
        </p:nvSpPr>
        <p:spPr>
          <a:xfrm>
            <a:off x="6940075" y="3243575"/>
            <a:ext cx="1301100" cy="692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Bottom Mask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Top Mask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One Fourth Mask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g125529c776e_0_43"/>
          <p:cNvSpPr/>
          <p:nvPr/>
        </p:nvSpPr>
        <p:spPr>
          <a:xfrm>
            <a:off x="9134225" y="4501563"/>
            <a:ext cx="751200" cy="27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VGG-16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g125529c776e_0_43"/>
          <p:cNvSpPr/>
          <p:nvPr/>
        </p:nvSpPr>
        <p:spPr>
          <a:xfrm>
            <a:off x="9134225" y="5011363"/>
            <a:ext cx="751200" cy="27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VGG-16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g125529c776e_0_43"/>
          <p:cNvSpPr/>
          <p:nvPr/>
        </p:nvSpPr>
        <p:spPr>
          <a:xfrm>
            <a:off x="9134225" y="5508888"/>
            <a:ext cx="751200" cy="27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VGG-16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g125529c776e_0_43"/>
          <p:cNvSpPr txBox="1"/>
          <p:nvPr/>
        </p:nvSpPr>
        <p:spPr>
          <a:xfrm>
            <a:off x="10647425" y="4462575"/>
            <a:ext cx="661800" cy="3540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Happy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g125529c776e_0_43"/>
          <p:cNvSpPr txBox="1"/>
          <p:nvPr/>
        </p:nvSpPr>
        <p:spPr>
          <a:xfrm>
            <a:off x="10647425" y="4972375"/>
            <a:ext cx="661800" cy="3540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Happy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g125529c776e_0_43"/>
          <p:cNvSpPr txBox="1"/>
          <p:nvPr/>
        </p:nvSpPr>
        <p:spPr>
          <a:xfrm>
            <a:off x="10647425" y="5460100"/>
            <a:ext cx="661800" cy="3540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venir"/>
                <a:ea typeface="Avenir"/>
                <a:cs typeface="Avenir"/>
                <a:sym typeface="Avenir"/>
              </a:rPr>
              <a:t>Happy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17" name="Google Shape;217;g125529c776e_0_43"/>
          <p:cNvCxnSpPr>
            <a:stCxn id="207" idx="3"/>
            <a:endCxn id="211" idx="1"/>
          </p:cNvCxnSpPr>
          <p:nvPr/>
        </p:nvCxnSpPr>
        <p:spPr>
          <a:xfrm>
            <a:off x="8449725" y="4639575"/>
            <a:ext cx="6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g125529c776e_0_43"/>
          <p:cNvCxnSpPr/>
          <p:nvPr/>
        </p:nvCxnSpPr>
        <p:spPr>
          <a:xfrm>
            <a:off x="8449725" y="5149375"/>
            <a:ext cx="6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g125529c776e_0_43"/>
          <p:cNvCxnSpPr/>
          <p:nvPr/>
        </p:nvCxnSpPr>
        <p:spPr>
          <a:xfrm>
            <a:off x="8449725" y="5646900"/>
            <a:ext cx="6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g125529c776e_0_43"/>
          <p:cNvCxnSpPr/>
          <p:nvPr/>
        </p:nvCxnSpPr>
        <p:spPr>
          <a:xfrm>
            <a:off x="9924125" y="5637100"/>
            <a:ext cx="6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g125529c776e_0_43"/>
          <p:cNvCxnSpPr/>
          <p:nvPr/>
        </p:nvCxnSpPr>
        <p:spPr>
          <a:xfrm>
            <a:off x="9924125" y="5149375"/>
            <a:ext cx="6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g125529c776e_0_43"/>
          <p:cNvCxnSpPr/>
          <p:nvPr/>
        </p:nvCxnSpPr>
        <p:spPr>
          <a:xfrm>
            <a:off x="9924125" y="4639575"/>
            <a:ext cx="6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56e2675c6_0_60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1256e2675c6_0_60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256e2675c6_0_60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256e2675c6_0_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g1256e2675c6_0_60"/>
          <p:cNvSpPr txBox="1"/>
          <p:nvPr>
            <p:ph type="ctrTitle"/>
          </p:nvPr>
        </p:nvSpPr>
        <p:spPr>
          <a:xfrm>
            <a:off x="3689252" y="2041200"/>
            <a:ext cx="82263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5200"/>
              <a:t>Data Augmentation for Emotion Classification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475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</p:txBody>
      </p:sp>
      <p:pic>
        <p:nvPicPr>
          <p:cNvPr descr="Abstract background of luminous blue" id="232" name="Google Shape;232;g1256e2675c6_0_60"/>
          <p:cNvPicPr preferRelativeResize="0"/>
          <p:nvPr/>
        </p:nvPicPr>
        <p:blipFill rotWithShape="1">
          <a:blip r:embed="rId3">
            <a:alphaModFix/>
          </a:blip>
          <a:srcRect b="0" l="36490" r="25735" t="0"/>
          <a:stretch/>
        </p:blipFill>
        <p:spPr>
          <a:xfrm>
            <a:off x="24" y="0"/>
            <a:ext cx="35446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256e2675c6_0_60"/>
          <p:cNvSpPr/>
          <p:nvPr/>
        </p:nvSpPr>
        <p:spPr>
          <a:xfrm>
            <a:off x="3689250" y="1597600"/>
            <a:ext cx="80334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256e2675c6_0_60"/>
          <p:cNvSpPr txBox="1"/>
          <p:nvPr>
            <p:ph idx="1" type="subTitle"/>
          </p:nvPr>
        </p:nvSpPr>
        <p:spPr>
          <a:xfrm>
            <a:off x="3689250" y="1821475"/>
            <a:ext cx="80334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457200" rtl="0" algn="l">
              <a:lnSpc>
                <a:spcPct val="122222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202124"/>
                </a:solidFill>
              </a:rPr>
              <a:t>Utilized a sharpness kernel to improve the model classification accuracy.</a:t>
            </a:r>
            <a:endParaRPr sz="23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962"/>
          </a:p>
        </p:txBody>
      </p:sp>
      <p:pic>
        <p:nvPicPr>
          <p:cNvPr id="235" name="Google Shape;235;g1256e2675c6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588" y="2685325"/>
            <a:ext cx="2640725" cy="159773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256e2675c6_0_60"/>
          <p:cNvSpPr txBox="1"/>
          <p:nvPr/>
        </p:nvSpPr>
        <p:spPr>
          <a:xfrm>
            <a:off x="4274575" y="4397650"/>
            <a:ext cx="22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Original Image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g1256e2675c6_0_60"/>
          <p:cNvSpPr txBox="1"/>
          <p:nvPr/>
        </p:nvSpPr>
        <p:spPr>
          <a:xfrm>
            <a:off x="8901600" y="4397650"/>
            <a:ext cx="22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Sharpened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 Image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8" name="Google Shape;238;g1256e2675c6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775" y="4927850"/>
            <a:ext cx="1535100" cy="1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256e2675c6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4800" y="4927850"/>
            <a:ext cx="1535100" cy="15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56d206358_0_42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256d206358_0_42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256d206358_0_42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256d206358_0_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g1256d206358_0_42"/>
          <p:cNvSpPr txBox="1"/>
          <p:nvPr>
            <p:ph type="ctrTitle"/>
          </p:nvPr>
        </p:nvSpPr>
        <p:spPr>
          <a:xfrm>
            <a:off x="3689252" y="0"/>
            <a:ext cx="82263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en-US" sz="5200"/>
              <a:t>Data Pipeline</a:t>
            </a:r>
            <a:endParaRPr sz="5200"/>
          </a:p>
        </p:txBody>
      </p:sp>
      <p:sp>
        <p:nvSpPr>
          <p:cNvPr id="249" name="Google Shape;249;g1256d206358_0_42"/>
          <p:cNvSpPr/>
          <p:nvPr/>
        </p:nvSpPr>
        <p:spPr>
          <a:xfrm>
            <a:off x="3689250" y="1597600"/>
            <a:ext cx="80334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256d206358_0_42"/>
          <p:cNvSpPr txBox="1"/>
          <p:nvPr/>
        </p:nvSpPr>
        <p:spPr>
          <a:xfrm>
            <a:off x="3931575" y="3405450"/>
            <a:ext cx="14913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All Images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(21,264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g1256d206358_0_42"/>
          <p:cNvSpPr txBox="1"/>
          <p:nvPr/>
        </p:nvSpPr>
        <p:spPr>
          <a:xfrm>
            <a:off x="6310750" y="2610300"/>
            <a:ext cx="1491300" cy="615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Happy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(8989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g1256d206358_0_42"/>
          <p:cNvSpPr txBox="1"/>
          <p:nvPr/>
        </p:nvSpPr>
        <p:spPr>
          <a:xfrm>
            <a:off x="6310750" y="4448075"/>
            <a:ext cx="1491300" cy="615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Sad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(6077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g1256d206358_0_42"/>
          <p:cNvSpPr txBox="1"/>
          <p:nvPr/>
        </p:nvSpPr>
        <p:spPr>
          <a:xfrm>
            <a:off x="6310750" y="3483625"/>
            <a:ext cx="1491300" cy="615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Neutral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(6198 Images)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4" name="Google Shape;254;g1256d206358_0_42"/>
          <p:cNvCxnSpPr>
            <a:stCxn id="250" idx="3"/>
            <a:endCxn id="251" idx="1"/>
          </p:cNvCxnSpPr>
          <p:nvPr/>
        </p:nvCxnSpPr>
        <p:spPr>
          <a:xfrm flipH="1" rot="10800000">
            <a:off x="5422875" y="2918250"/>
            <a:ext cx="888000" cy="7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g1256d206358_0_42"/>
          <p:cNvCxnSpPr>
            <a:stCxn id="250" idx="3"/>
            <a:endCxn id="253" idx="1"/>
          </p:cNvCxnSpPr>
          <p:nvPr/>
        </p:nvCxnSpPr>
        <p:spPr>
          <a:xfrm>
            <a:off x="5422875" y="3713250"/>
            <a:ext cx="8880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g1256d206358_0_42"/>
          <p:cNvCxnSpPr>
            <a:stCxn id="250" idx="3"/>
            <a:endCxn id="252" idx="1"/>
          </p:cNvCxnSpPr>
          <p:nvPr/>
        </p:nvCxnSpPr>
        <p:spPr>
          <a:xfrm>
            <a:off x="5422875" y="3713250"/>
            <a:ext cx="888000" cy="10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g1256d206358_0_42"/>
          <p:cNvSpPr txBox="1"/>
          <p:nvPr/>
        </p:nvSpPr>
        <p:spPr>
          <a:xfrm>
            <a:off x="8965200" y="2086175"/>
            <a:ext cx="2855700" cy="400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Training Split (80%): 7191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g1256d206358_0_42"/>
          <p:cNvSpPr txBox="1"/>
          <p:nvPr/>
        </p:nvSpPr>
        <p:spPr>
          <a:xfrm>
            <a:off x="8965200" y="2617500"/>
            <a:ext cx="2855700" cy="400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Testing</a:t>
            </a:r>
            <a:r>
              <a:rPr lang="en-US">
                <a:latin typeface="Avenir"/>
                <a:ea typeface="Avenir"/>
                <a:cs typeface="Avenir"/>
                <a:sym typeface="Avenir"/>
              </a:rPr>
              <a:t> Split (20%): 1798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g1256d206358_0_42"/>
          <p:cNvSpPr txBox="1"/>
          <p:nvPr/>
        </p:nvSpPr>
        <p:spPr>
          <a:xfrm>
            <a:off x="8965200" y="3405450"/>
            <a:ext cx="2855700" cy="400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Training Split (80%): 4958 Images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g1256d206358_0_42"/>
          <p:cNvSpPr txBox="1"/>
          <p:nvPr/>
        </p:nvSpPr>
        <p:spPr>
          <a:xfrm>
            <a:off x="8965200" y="3936875"/>
            <a:ext cx="2855700" cy="400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Testing Split (20%): 1240 Images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g1256d206358_0_42"/>
          <p:cNvSpPr txBox="1"/>
          <p:nvPr/>
        </p:nvSpPr>
        <p:spPr>
          <a:xfrm>
            <a:off x="8965200" y="4908150"/>
            <a:ext cx="28557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Training Split (80%): 4862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g1256d206358_0_42"/>
          <p:cNvSpPr txBox="1"/>
          <p:nvPr/>
        </p:nvSpPr>
        <p:spPr>
          <a:xfrm>
            <a:off x="8965200" y="5451425"/>
            <a:ext cx="28557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Testing Split (20%): 1215 Images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3" name="Google Shape;263;g1256d206358_0_42"/>
          <p:cNvCxnSpPr>
            <a:stCxn id="251" idx="3"/>
            <a:endCxn id="257" idx="1"/>
          </p:cNvCxnSpPr>
          <p:nvPr/>
        </p:nvCxnSpPr>
        <p:spPr>
          <a:xfrm flipH="1" rot="10800000">
            <a:off x="7802050" y="2286300"/>
            <a:ext cx="1163100" cy="6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g1256d206358_0_42"/>
          <p:cNvCxnSpPr>
            <a:stCxn id="251" idx="3"/>
            <a:endCxn id="258" idx="1"/>
          </p:cNvCxnSpPr>
          <p:nvPr/>
        </p:nvCxnSpPr>
        <p:spPr>
          <a:xfrm flipH="1" rot="10800000">
            <a:off x="7802050" y="2817600"/>
            <a:ext cx="1163100" cy="1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g1256d206358_0_42"/>
          <p:cNvCxnSpPr>
            <a:stCxn id="253" idx="3"/>
            <a:endCxn id="259" idx="1"/>
          </p:cNvCxnSpPr>
          <p:nvPr/>
        </p:nvCxnSpPr>
        <p:spPr>
          <a:xfrm flipH="1" rot="10800000">
            <a:off x="7802050" y="3605425"/>
            <a:ext cx="1163100" cy="1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g1256d206358_0_42"/>
          <p:cNvCxnSpPr>
            <a:stCxn id="253" idx="3"/>
            <a:endCxn id="260" idx="1"/>
          </p:cNvCxnSpPr>
          <p:nvPr/>
        </p:nvCxnSpPr>
        <p:spPr>
          <a:xfrm>
            <a:off x="7802050" y="3791425"/>
            <a:ext cx="1163100" cy="3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g1256d206358_0_42"/>
          <p:cNvCxnSpPr>
            <a:stCxn id="252" idx="3"/>
            <a:endCxn id="261" idx="1"/>
          </p:cNvCxnSpPr>
          <p:nvPr/>
        </p:nvCxnSpPr>
        <p:spPr>
          <a:xfrm>
            <a:off x="7802050" y="4755875"/>
            <a:ext cx="1163100" cy="3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g1256d206358_0_42"/>
          <p:cNvCxnSpPr>
            <a:stCxn id="252" idx="3"/>
            <a:endCxn id="262" idx="1"/>
          </p:cNvCxnSpPr>
          <p:nvPr/>
        </p:nvCxnSpPr>
        <p:spPr>
          <a:xfrm>
            <a:off x="7802050" y="4755875"/>
            <a:ext cx="1163100" cy="8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Abstract background of luminous blue" id="269" name="Google Shape;269;g1256d206358_0_42"/>
          <p:cNvPicPr preferRelativeResize="0"/>
          <p:nvPr/>
        </p:nvPicPr>
        <p:blipFill rotWithShape="1">
          <a:blip r:embed="rId3">
            <a:alphaModFix/>
          </a:blip>
          <a:srcRect b="0" l="36490" r="25735" t="0"/>
          <a:stretch/>
        </p:blipFill>
        <p:spPr>
          <a:xfrm>
            <a:off x="24" y="0"/>
            <a:ext cx="35446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5529c776e_0_71"/>
          <p:cNvSpPr/>
          <p:nvPr/>
        </p:nvSpPr>
        <p:spPr>
          <a:xfrm>
            <a:off x="558209" y="0"/>
            <a:ext cx="11167500" cy="201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8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25529c776e_0_71"/>
          <p:cNvSpPr/>
          <p:nvPr/>
        </p:nvSpPr>
        <p:spPr>
          <a:xfrm>
            <a:off x="566928" y="0"/>
            <a:ext cx="111558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25529c776e_0_71"/>
          <p:cNvSpPr/>
          <p:nvPr/>
        </p:nvSpPr>
        <p:spPr>
          <a:xfrm>
            <a:off x="498834" y="787352"/>
            <a:ext cx="128100" cy="7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25529c776e_0_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g125529c776e_0_71"/>
          <p:cNvSpPr txBox="1"/>
          <p:nvPr>
            <p:ph type="ctrTitle"/>
          </p:nvPr>
        </p:nvSpPr>
        <p:spPr>
          <a:xfrm>
            <a:off x="4079170" y="2041212"/>
            <a:ext cx="62727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183"/>
              <a:buFont typeface="Avenir"/>
              <a:buNone/>
            </a:pPr>
            <a:r>
              <a:rPr lang="en-US" sz="5088"/>
              <a:t>VGG -16 Model</a:t>
            </a:r>
            <a:endParaRPr sz="7888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5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t/>
            </a:r>
            <a:endParaRPr sz="5200"/>
          </a:p>
        </p:txBody>
      </p:sp>
      <p:pic>
        <p:nvPicPr>
          <p:cNvPr descr="Abstract background of luminous blue" id="279" name="Google Shape;279;g125529c776e_0_71"/>
          <p:cNvPicPr preferRelativeResize="0"/>
          <p:nvPr/>
        </p:nvPicPr>
        <p:blipFill rotWithShape="1">
          <a:blip r:embed="rId3">
            <a:alphaModFix/>
          </a:blip>
          <a:srcRect b="0" l="36490" r="25735" t="0"/>
          <a:stretch/>
        </p:blipFill>
        <p:spPr>
          <a:xfrm>
            <a:off x="25" y="0"/>
            <a:ext cx="3729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25529c776e_0_71"/>
          <p:cNvSpPr/>
          <p:nvPr/>
        </p:nvSpPr>
        <p:spPr>
          <a:xfrm rot="5400000">
            <a:off x="5317906" y="363383"/>
            <a:ext cx="732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25529c776e_0_71"/>
          <p:cNvSpPr/>
          <p:nvPr/>
        </p:nvSpPr>
        <p:spPr>
          <a:xfrm>
            <a:off x="4274902" y="1576225"/>
            <a:ext cx="7698600" cy="73200"/>
          </a:xfrm>
          <a:prstGeom prst="rect">
            <a:avLst/>
          </a:prstGeom>
          <a:solidFill>
            <a:srgbClr val="BA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125529c776e_0_71"/>
          <p:cNvPicPr preferRelativeResize="0"/>
          <p:nvPr/>
        </p:nvPicPr>
        <p:blipFill rotWithShape="1">
          <a:blip r:embed="rId4">
            <a:alphaModFix/>
          </a:blip>
          <a:srcRect b="0" l="0" r="0" t="19021"/>
          <a:stretch/>
        </p:blipFill>
        <p:spPr>
          <a:xfrm rot="5400000">
            <a:off x="2713287" y="3752388"/>
            <a:ext cx="5239425" cy="10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25529c776e_0_71"/>
          <p:cNvSpPr/>
          <p:nvPr/>
        </p:nvSpPr>
        <p:spPr>
          <a:xfrm>
            <a:off x="5916300" y="2179325"/>
            <a:ext cx="387000" cy="457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25529c776e_0_71"/>
          <p:cNvSpPr/>
          <p:nvPr/>
        </p:nvSpPr>
        <p:spPr>
          <a:xfrm>
            <a:off x="5916300" y="2789150"/>
            <a:ext cx="387000" cy="457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25529c776e_0_71"/>
          <p:cNvSpPr/>
          <p:nvPr/>
        </p:nvSpPr>
        <p:spPr>
          <a:xfrm>
            <a:off x="5916300" y="3398975"/>
            <a:ext cx="387000" cy="62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25529c776e_0_71"/>
          <p:cNvSpPr/>
          <p:nvPr/>
        </p:nvSpPr>
        <p:spPr>
          <a:xfrm>
            <a:off x="5916300" y="4178900"/>
            <a:ext cx="387000" cy="62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25529c776e_0_71"/>
          <p:cNvSpPr/>
          <p:nvPr/>
        </p:nvSpPr>
        <p:spPr>
          <a:xfrm>
            <a:off x="5916300" y="4958825"/>
            <a:ext cx="387000" cy="62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25529c776e_0_71"/>
          <p:cNvSpPr txBox="1"/>
          <p:nvPr/>
        </p:nvSpPr>
        <p:spPr>
          <a:xfrm>
            <a:off x="6413900" y="210027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=64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9" name="Google Shape;289;g125529c776e_0_71"/>
          <p:cNvSpPr txBox="1"/>
          <p:nvPr/>
        </p:nvSpPr>
        <p:spPr>
          <a:xfrm>
            <a:off x="6413900" y="270987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=128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0" name="Google Shape;290;g125529c776e_0_71"/>
          <p:cNvSpPr txBox="1"/>
          <p:nvPr/>
        </p:nvSpPr>
        <p:spPr>
          <a:xfrm>
            <a:off x="6413900" y="340497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=256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g125529c776e_0_71"/>
          <p:cNvSpPr txBox="1"/>
          <p:nvPr/>
        </p:nvSpPr>
        <p:spPr>
          <a:xfrm>
            <a:off x="6413900" y="4177200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=512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g125529c776e_0_71"/>
          <p:cNvSpPr txBox="1"/>
          <p:nvPr/>
        </p:nvSpPr>
        <p:spPr>
          <a:xfrm>
            <a:off x="6413900" y="4949425"/>
            <a:ext cx="12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Filters =512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Kernel = (3,3)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93" name="Google Shape;293;g125529c776e_0_71"/>
          <p:cNvCxnSpPr/>
          <p:nvPr/>
        </p:nvCxnSpPr>
        <p:spPr>
          <a:xfrm>
            <a:off x="5916300" y="5942100"/>
            <a:ext cx="62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g125529c776e_0_71"/>
          <p:cNvCxnSpPr/>
          <p:nvPr/>
        </p:nvCxnSpPr>
        <p:spPr>
          <a:xfrm>
            <a:off x="5916300" y="6129725"/>
            <a:ext cx="62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g125529c776e_0_71"/>
          <p:cNvCxnSpPr/>
          <p:nvPr/>
        </p:nvCxnSpPr>
        <p:spPr>
          <a:xfrm>
            <a:off x="5916300" y="6299725"/>
            <a:ext cx="62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g125529c776e_0_71"/>
          <p:cNvSpPr txBox="1"/>
          <p:nvPr/>
        </p:nvSpPr>
        <p:spPr>
          <a:xfrm>
            <a:off x="6532525" y="577372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4096 Units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g125529c776e_0_71"/>
          <p:cNvSpPr txBox="1"/>
          <p:nvPr/>
        </p:nvSpPr>
        <p:spPr>
          <a:xfrm>
            <a:off x="6532525" y="5942100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4096 </a:t>
            </a: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 Units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g125529c776e_0_71"/>
          <p:cNvSpPr txBox="1"/>
          <p:nvPr/>
        </p:nvSpPr>
        <p:spPr>
          <a:xfrm>
            <a:off x="6532525" y="612972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1000</a:t>
            </a:r>
            <a:r>
              <a:rPr lang="en-US" sz="1000">
                <a:latin typeface="Avenir"/>
                <a:ea typeface="Avenir"/>
                <a:cs typeface="Avenir"/>
                <a:sym typeface="Avenir"/>
              </a:rPr>
              <a:t>  Units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g125529c776e_0_71"/>
          <p:cNvSpPr txBox="1"/>
          <p:nvPr/>
        </p:nvSpPr>
        <p:spPr>
          <a:xfrm>
            <a:off x="8258150" y="3398975"/>
            <a:ext cx="3352800" cy="156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Avenir"/>
                <a:ea typeface="Avenir"/>
                <a:cs typeface="Avenir"/>
                <a:sym typeface="Avenir"/>
              </a:rPr>
              <a:t>Optimizer: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Adam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Avenir"/>
                <a:ea typeface="Avenir"/>
                <a:cs typeface="Avenir"/>
                <a:sym typeface="Avenir"/>
              </a:rPr>
              <a:t>Learning Rate: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0.0001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Avenir"/>
                <a:ea typeface="Avenir"/>
                <a:cs typeface="Avenir"/>
                <a:sym typeface="Avenir"/>
              </a:rPr>
              <a:t>Loss: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Sparse Categorical Cross Entropy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Avenir"/>
                <a:ea typeface="Avenir"/>
                <a:cs typeface="Avenir"/>
                <a:sym typeface="Avenir"/>
              </a:rPr>
              <a:t>Batch Size:</a:t>
            </a: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64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1"/>
      </a:lt2>
      <a:accent1>
        <a:srgbClr val="20B59B"/>
      </a:accent1>
      <a:accent2>
        <a:srgbClr val="17A6D5"/>
      </a:accent2>
      <a:accent3>
        <a:srgbClr val="2969E7"/>
      </a:accent3>
      <a:accent4>
        <a:srgbClr val="3E30D9"/>
      </a:accent4>
      <a:accent5>
        <a:srgbClr val="8729E7"/>
      </a:accent5>
      <a:accent6>
        <a:srgbClr val="C417D5"/>
      </a:accent6>
      <a:hlink>
        <a:srgbClr val="BF3F5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1"/>
      </a:lt2>
      <a:accent1>
        <a:srgbClr val="20B59B"/>
      </a:accent1>
      <a:accent2>
        <a:srgbClr val="17A6D5"/>
      </a:accent2>
      <a:accent3>
        <a:srgbClr val="2969E7"/>
      </a:accent3>
      <a:accent4>
        <a:srgbClr val="3E30D9"/>
      </a:accent4>
      <a:accent5>
        <a:srgbClr val="8729E7"/>
      </a:accent5>
      <a:accent6>
        <a:srgbClr val="C417D5"/>
      </a:accent6>
      <a:hlink>
        <a:srgbClr val="BF3F5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2021-12-09T05:09:09Z</dcterms:created>
</cp:coreProperties>
</file>